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6"/>
    <p:restoredTop sz="94566"/>
  </p:normalViewPr>
  <p:slideViewPr>
    <p:cSldViewPr snapToGrid="0">
      <p:cViewPr>
        <p:scale>
          <a:sx n="155" d="100"/>
          <a:sy n="155" d="100"/>
        </p:scale>
        <p:origin x="8304" y="18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cd0f124e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cd0f124e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cd0f124e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cd0f124e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cd0f12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cd0f12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cd0f124e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cd0f124e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ec9941bf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ec9941bf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c91f49b0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c91f49b0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c91f49b0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c91f49b0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c91f49b0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0c91f49b0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a4e10c81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a4e10c81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a4e10c81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a4e10c81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a4e10c8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a4e10c8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cd0f124e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cd0f124e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a4e10c81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a4e10c81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cd0f124e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cd0f124e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a4e10c81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a4e10c81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cd0f124e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cd0f124e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a4e10c81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a4e10c81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cd0f124e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cd0f124e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c91f49b0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c91f49b0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c91f49b0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c91f49b0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c91f49b0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0c91f49b0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a4e10c8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a4e10c8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c91f49b0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c91f49b0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c91f49b0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c91f49b0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cd0f124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cd0f124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cd0f124e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cd0f124e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cd0f124e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cd0f124e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cd0f124e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cd0f124e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blog/introduction-tmux-linux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de.visualstudio.com/docs/introvideos/basic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remote/ss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remote/ssh-tutoria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code.visualstudio.com/docs/remote/ssh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ylab.jhu.edu/pyrosetta/downloads/documentation/pyrosetta4_online_format/PyRosetta4_Workshop1_PyMOL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olstar.org/viewer-doc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upyter.org/en/lates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owu507.medium.com/how-to-make-writing-docstrings-quick-and-easy-in-vs-code-e6ddfcd0504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PyMol and Visual Studio Code Intro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016586" y="4911865"/>
            <a:ext cx="3127414" cy="23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Originally Created by Fatima </a:t>
            </a:r>
            <a:r>
              <a:rPr lang="en" dirty="0" err="1"/>
              <a:t>Hitawala</a:t>
            </a:r>
            <a:r>
              <a:rPr lang="en" dirty="0"/>
              <a:t> in 2024 (Thank you!)</a:t>
            </a:r>
            <a:endParaRPr dirty="0"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44DA2775-398E-9CCE-BD1A-03092334C3B4}"/>
              </a:ext>
            </a:extLst>
          </p:cNvPr>
          <p:cNvSpPr txBox="1">
            <a:spLocks/>
          </p:cNvSpPr>
          <p:nvPr/>
        </p:nvSpPr>
        <p:spPr>
          <a:xfrm>
            <a:off x="3263945" y="2877812"/>
            <a:ext cx="3127414" cy="23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1800" dirty="0"/>
              <a:t>Ian Anderson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Wizard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425" y="964550"/>
            <a:ext cx="2313325" cy="40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>
            <a:off x="2643003" y="4756009"/>
            <a:ext cx="244800" cy="1875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448" y="901650"/>
            <a:ext cx="3010975" cy="41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/>
          <p:nvPr/>
        </p:nvSpPr>
        <p:spPr>
          <a:xfrm>
            <a:off x="4165901" y="1648750"/>
            <a:ext cx="2217300" cy="1875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Wizard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0350"/>
            <a:ext cx="4879750" cy="139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400" y="2557200"/>
            <a:ext cx="272205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500" y="1532775"/>
            <a:ext cx="3531800" cy="3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figures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5" y="1192800"/>
            <a:ext cx="5405824" cy="31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600" y="1588987"/>
            <a:ext cx="3490924" cy="25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1838575" y="1262350"/>
            <a:ext cx="1233000" cy="2466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5782999" y="2295375"/>
            <a:ext cx="3165300" cy="326700"/>
          </a:xfrm>
          <a:prstGeom prst="rect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Saving figures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l="34203" t="14280" r="18606" b="19295"/>
          <a:stretch/>
        </p:blipFill>
        <p:spPr>
          <a:xfrm>
            <a:off x="2262950" y="746125"/>
            <a:ext cx="4816400" cy="42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47" y="0"/>
            <a:ext cx="82453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</a:t>
            </a:r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PyMol’s GUI provides way to select regions, residues, atoms etc. so you can highlight the parts of the molecules you’re interested in, calculate RMSD against other objects, etc.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select these regions and store them in an object and then use it later!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PyMol has a “Wizard”, that allows you to measure quantities such as bond distances, angles, dihedrals etc.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RMSD calculations are a heavily used function, which PyMol accomplishes through fitting both sequence and structure.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11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Figures: </a:t>
            </a:r>
            <a:r>
              <a:rPr lang="en" sz="2577"/>
              <a:t>PyMol has a ton of settings to optimize viewing molecules. </a:t>
            </a:r>
            <a:endParaRPr sz="2577"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205350" y="928975"/>
            <a:ext cx="8696700" cy="4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chain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color you want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Rainbows (get an idea of where a protein starts + ends)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Bfactors  → Can represent (1) temperature (2) pLDDT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Molecular representation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Cartoon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Opacity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D4147"/>
              </a:buClr>
              <a:buSzPts val="1400"/>
              <a:buFont typeface="Consolas"/>
              <a:buChar char="○"/>
            </a:pPr>
            <a:r>
              <a:rPr lang="en">
                <a:solidFill>
                  <a:srgbClr val="BD4147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set_cartoon_transparency, object, &lt;alpha&gt;</a:t>
            </a:r>
            <a:endParaRPr>
              <a:solidFill>
                <a:srgbClr val="BD4147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Setting this to anything but 0 removes tracing. Set transparency to 0 for a region you want to highlight, and the rest to 0.05 to get a trace over your region of interest for excellent figures.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more pymol commands:</a:t>
            </a: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pymolwiki.org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00" y="1608725"/>
            <a:ext cx="7693117" cy="3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45050"/>
            <a:ext cx="1846049" cy="184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VSCode</a:t>
            </a:r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VSCode is one of the most popular IDEs for coding.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allows you to increase functionality through downloadable extensions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Very personalizable interface: you can simplify or add as many windows to your screen as you’d like, and can edit the aesthetics using community extensions!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75"/>
              <a:t>Look into Tmux </a:t>
            </a:r>
            <a:r>
              <a:rPr lang="en"/>
              <a:t>(</a:t>
            </a:r>
            <a:r>
              <a:rPr lang="en" sz="1532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https://www.redhat.com/en/blog/introduction-tmux-linux</a:t>
            </a:r>
            <a:r>
              <a:rPr lang="en" sz="1875"/>
              <a:t>)</a:t>
            </a:r>
            <a:endParaRPr sz="1875"/>
          </a:p>
          <a:p>
            <a:pPr marL="457200" lvl="0" indent="-324048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25"/>
              <a:t>Helps you disengage running processes from your current terminal window so they can run in the background, and closing your local desktop doesn’t matter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Learn more at: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https://code.visualstudio.com/docs/introvideos/basics</a:t>
            </a:r>
            <a:endParaRPr sz="3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PyMol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VSCode interface tour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SSHing into a computer cluster using VSCode</a:t>
            </a: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Install an SSH client extension to VSCode: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0" y="4703625"/>
            <a:ext cx="481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Extra guide: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https://code.visualstudio.com/docs/remote/ssh</a:t>
            </a:r>
            <a:endParaRPr sz="1600"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50" y="1568303"/>
            <a:ext cx="8520599" cy="267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625"/>
              <a:t>2) Click on the                symbol on the bottom left corner of the screen</a:t>
            </a:r>
            <a:endParaRPr sz="1625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625"/>
              <a:t>3) in the box on the top of the screen, type in the ssh command (usually &lt;id&gt;@host.extension)</a:t>
            </a:r>
            <a:endParaRPr sz="1625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625"/>
              <a:t>4) install any extensions needed for the language you want to use in ssh. At that point VSCode will have some pop ups that will guide you through the process. </a:t>
            </a:r>
            <a:endParaRPr sz="1625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625"/>
              <a:t>Here’s an additional step by step tutorial: </a:t>
            </a:r>
            <a:r>
              <a:rPr lang="en" sz="1437" u="sng">
                <a:solidFill>
                  <a:schemeClr val="hlink"/>
                </a:solidFill>
                <a:hlinkClick r:id="rId3"/>
              </a:rPr>
              <a:t>https://code.visualstudio.com/docs/remote/ssh-tutorial</a:t>
            </a:r>
            <a:endParaRPr sz="1625"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SSHing into a computer cluster using VSCode</a:t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0" y="4512300"/>
            <a:ext cx="4812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Technical info: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https://code.visualstudio.com/docs/remote/ssh</a:t>
            </a:r>
            <a:endParaRPr sz="16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0100" y="1152475"/>
            <a:ext cx="619084" cy="4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Mini-lesson on using PyMol	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https://graylab.jhu.edu/pyrosetta/downloads/documentation/pyrosetta4_online_format/PyRosetta4_Workshop1_PyMOL.pdf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311700" y="84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Viewing proteins remotely through VSCode</a:t>
            </a:r>
            <a:endParaRPr/>
          </a:p>
        </p:txBody>
      </p:sp>
      <p:grpSp>
        <p:nvGrpSpPr>
          <p:cNvPr id="232" name="Google Shape;232;p37"/>
          <p:cNvGrpSpPr/>
          <p:nvPr/>
        </p:nvGrpSpPr>
        <p:grpSpPr>
          <a:xfrm>
            <a:off x="2627775" y="742575"/>
            <a:ext cx="6345988" cy="4345201"/>
            <a:chOff x="1151575" y="798300"/>
            <a:chExt cx="6345988" cy="4345201"/>
          </a:xfrm>
        </p:grpSpPr>
        <p:pic>
          <p:nvPicPr>
            <p:cNvPr id="233" name="Google Shape;23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6438" y="798300"/>
              <a:ext cx="5851126" cy="4345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7"/>
            <p:cNvSpPr/>
            <p:nvPr/>
          </p:nvSpPr>
          <p:spPr>
            <a:xfrm>
              <a:off x="1641725" y="2095850"/>
              <a:ext cx="287700" cy="2877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7"/>
            <p:cNvSpPr txBox="1"/>
            <p:nvPr/>
          </p:nvSpPr>
          <p:spPr>
            <a:xfrm>
              <a:off x="1151575" y="2019650"/>
              <a:ext cx="5106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</a:rPr>
                <a:t>(1)</a:t>
              </a:r>
              <a:endParaRPr sz="1800">
                <a:solidFill>
                  <a:srgbClr val="CC0000"/>
                </a:solidFill>
              </a:endParaRPr>
            </a:p>
          </p:txBody>
        </p:sp>
        <p:sp>
          <p:nvSpPr>
            <p:cNvPr id="236" name="Google Shape;236;p37"/>
            <p:cNvSpPr/>
            <p:nvPr/>
          </p:nvSpPr>
          <p:spPr>
            <a:xfrm>
              <a:off x="4360075" y="1226975"/>
              <a:ext cx="1803000" cy="2877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7"/>
            <p:cNvSpPr txBox="1"/>
            <p:nvPr/>
          </p:nvSpPr>
          <p:spPr>
            <a:xfrm>
              <a:off x="3869925" y="998375"/>
              <a:ext cx="5106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</a:rPr>
                <a:t>(2)</a:t>
              </a:r>
              <a:endParaRPr sz="1800">
                <a:solidFill>
                  <a:srgbClr val="CC0000"/>
                </a:solidFill>
              </a:endParaRPr>
            </a:p>
          </p:txBody>
        </p:sp>
      </p:grpSp>
      <p:sp>
        <p:nvSpPr>
          <p:cNvPr id="238" name="Google Shape;238;p37"/>
          <p:cNvSpPr txBox="1"/>
          <p:nvPr/>
        </p:nvSpPr>
        <p:spPr>
          <a:xfrm>
            <a:off x="174800" y="1668775"/>
            <a:ext cx="22191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Useful for viewing proteins on computer cluster without having to move them to your local desktop.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0" y="3983200"/>
            <a:ext cx="2804100" cy="12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Doc: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https://molstar.org/viewer-docs/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 Viewer Functionality</a:t>
            </a:r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 like PyMol: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Region, hydrophobicity, secondary structure, residue order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RMSD calculation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toggle between chains and parts of the structure by clicking dropdown menu at top.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click through multiple models in the NMR structure files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also take snapshots and directly make animated movies.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notebooks</a:t>
            </a:r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Jupyter notebooks are a file format that can be used for many different languages, and basically break up code into cells.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Jupyter notebooks are very useful for writing scratch code, setting up coding experiments, and plotting, particularly for large datasets you have stored in computer clusters!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VSCode has a jupyter notebook extension that lets you use jupyter notebooks even when sshing. To create a jupyter notebook remotely using VSCode, use the command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4147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code -r &lt;filename&gt;.ipynb</a:t>
            </a:r>
            <a:endParaRPr>
              <a:solidFill>
                <a:srgbClr val="BD4147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documentation on notebooks can be found on the site: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https://docs.jupyter.org/en/latest/</a:t>
            </a:r>
            <a:endParaRPr sz="2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Auto docstring extension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0"/>
          <p:cNvSpPr txBox="1"/>
          <p:nvPr/>
        </p:nvSpPr>
        <p:spPr>
          <a:xfrm>
            <a:off x="0" y="4620300"/>
            <a:ext cx="6645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https://leowu507.medium.com/how-to-make-writing-docstrings-quick-and-easy-in-vs-code-e6ddfcd0504d</a:t>
            </a: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356" y="53847"/>
            <a:ext cx="4300344" cy="10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7152" y="1215412"/>
            <a:ext cx="5298674" cy="33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311700" y="28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Gridmode</a:t>
            </a:r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86200" cy="3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3D7B7B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# turn on grid mode</a:t>
            </a:r>
            <a:endParaRPr sz="170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80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70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grid_mode,</a:t>
            </a:r>
            <a:r>
              <a:rPr lang="en" sz="1700">
                <a:solidFill>
                  <a:srgbClr val="666666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70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3D7B7B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# turn off grid mode</a:t>
            </a:r>
            <a:endParaRPr sz="170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marR="10160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0080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70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grid_mode,</a:t>
            </a:r>
            <a:r>
              <a:rPr lang="en" sz="1700">
                <a:solidFill>
                  <a:srgbClr val="666666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700">
              <a:solidFill>
                <a:srgbClr val="666666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300"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100" y="830863"/>
            <a:ext cx="4059625" cy="40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314050" y="4676900"/>
            <a:ext cx="1773300" cy="1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pymolwiki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at pymol.org 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900" y="1152475"/>
            <a:ext cx="6274450" cy="38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PyMol?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Molecular visualization software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Is built on Python under the hood</a:t>
            </a:r>
            <a:endParaRPr sz="20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Commands are written in python using </a:t>
            </a:r>
            <a:r>
              <a:rPr lang="en-US" sz="1600" dirty="0" err="1"/>
              <a:t>pymol</a:t>
            </a:r>
            <a:r>
              <a:rPr lang="en-US" sz="1600" dirty="0"/>
              <a:t> library for extra functionality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Has a </a:t>
            </a:r>
            <a:r>
              <a:rPr lang="en" sz="2000" dirty="0" err="1"/>
              <a:t>conda</a:t>
            </a:r>
            <a:r>
              <a:rPr lang="en" sz="2000" dirty="0"/>
              <a:t> installation: </a:t>
            </a:r>
            <a:r>
              <a:rPr lang="en" sz="1300" dirty="0" err="1">
                <a:solidFill>
                  <a:srgbClr val="BD4147"/>
                </a:solidFill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conda</a:t>
            </a:r>
            <a:r>
              <a:rPr lang="en" sz="1300" dirty="0">
                <a:solidFill>
                  <a:srgbClr val="BD4147"/>
                </a:solidFill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 install -c </a:t>
            </a:r>
            <a:r>
              <a:rPr lang="en" sz="1300" dirty="0" err="1">
                <a:solidFill>
                  <a:srgbClr val="BD4147"/>
                </a:solidFill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schrodinger</a:t>
            </a:r>
            <a:r>
              <a:rPr lang="en" sz="1300" dirty="0">
                <a:solidFill>
                  <a:srgbClr val="BD4147"/>
                </a:solidFill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 -c </a:t>
            </a:r>
            <a:r>
              <a:rPr lang="en" sz="1300" dirty="0" err="1">
                <a:solidFill>
                  <a:srgbClr val="BD4147"/>
                </a:solidFill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conda</a:t>
            </a:r>
            <a:r>
              <a:rPr lang="en" sz="1300" dirty="0">
                <a:solidFill>
                  <a:srgbClr val="BD4147"/>
                </a:solidFill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-forge </a:t>
            </a:r>
            <a:r>
              <a:rPr lang="en" sz="1300" dirty="0" err="1">
                <a:solidFill>
                  <a:srgbClr val="BD4147"/>
                </a:solidFill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pymol</a:t>
            </a:r>
            <a:endParaRPr sz="1300" dirty="0">
              <a:solidFill>
                <a:srgbClr val="BD4147"/>
              </a:solidFill>
              <a:highlight>
                <a:srgbClr val="F8F9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Everything you can do in </a:t>
            </a:r>
            <a:r>
              <a:rPr lang="en-US" sz="2000" dirty="0" err="1"/>
              <a:t>pymol</a:t>
            </a:r>
            <a:r>
              <a:rPr lang="en-US" sz="2000" dirty="0"/>
              <a:t> you can do in python!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Practically, </a:t>
            </a:r>
            <a:r>
              <a:rPr lang="en" sz="2000" dirty="0" err="1"/>
              <a:t>PyMol</a:t>
            </a:r>
            <a:r>
              <a:rPr lang="en" sz="2000" dirty="0"/>
              <a:t> is of great use in seeing what your protein, small molecule, etc. structures look like.	</a:t>
            </a:r>
            <a:endParaRPr sz="20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For AI tools, that may result in diagnosing the viability of designs &amp; predicted structures.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For experimental work, this can be useful for mutating residues in silico, looking into hydrogen bond networks, etc. 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250" y="0"/>
            <a:ext cx="726475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1920250" y="174000"/>
            <a:ext cx="594000" cy="2709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2926800" y="174000"/>
            <a:ext cx="594000" cy="2709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8343375" y="4138400"/>
            <a:ext cx="233700" cy="1632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8495775" y="4138400"/>
            <a:ext cx="233700" cy="1632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1920250" y="5007600"/>
            <a:ext cx="7264800" cy="1632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8447775" y="445025"/>
            <a:ext cx="737400" cy="1632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8228050" y="202675"/>
            <a:ext cx="680400" cy="1632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selections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8478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18850"/>
            <a:ext cx="3740825" cy="26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925" y="1084275"/>
            <a:ext cx="4405401" cy="3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514475" y="3911525"/>
            <a:ext cx="840000" cy="2787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Zooming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r="20729"/>
          <a:stretch/>
        </p:blipFill>
        <p:spPr>
          <a:xfrm>
            <a:off x="98050" y="1231813"/>
            <a:ext cx="4835324" cy="34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576" y="1496700"/>
            <a:ext cx="3171025" cy="290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as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55724"/>
          <a:stretch/>
        </p:blipFill>
        <p:spPr>
          <a:xfrm>
            <a:off x="311700" y="1152475"/>
            <a:ext cx="219268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/>
          <p:nvPr/>
        </p:nvSpPr>
        <p:spPr>
          <a:xfrm>
            <a:off x="504125" y="3207500"/>
            <a:ext cx="840000" cy="2787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199" y="1017725"/>
            <a:ext cx="4102649" cy="40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and structure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900" y="1152465"/>
            <a:ext cx="6471601" cy="32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25" y="1090350"/>
            <a:ext cx="2365027" cy="40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1635000" y="4884850"/>
            <a:ext cx="382500" cy="222600"/>
          </a:xfrm>
          <a:prstGeom prst="rect">
            <a:avLst/>
          </a:prstGeom>
          <a:noFill/>
          <a:ln w="38100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725" y="1556025"/>
            <a:ext cx="4170700" cy="35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897</Words>
  <Application>Microsoft Macintosh PowerPoint</Application>
  <PresentationFormat>On-screen Show (16:9)</PresentationFormat>
  <Paragraphs>95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Consolas</vt:lpstr>
      <vt:lpstr>Courier New</vt:lpstr>
      <vt:lpstr>Simple Light</vt:lpstr>
      <vt:lpstr>PyMol and Visual Studio Code Intro</vt:lpstr>
      <vt:lpstr>PyMol</vt:lpstr>
      <vt:lpstr>Installation at pymol.org </vt:lpstr>
      <vt:lpstr>What is PyMol?</vt:lpstr>
      <vt:lpstr>Views</vt:lpstr>
      <vt:lpstr>Interactive selections</vt:lpstr>
      <vt:lpstr>Zooming</vt:lpstr>
      <vt:lpstr>Show as</vt:lpstr>
      <vt:lpstr>Sequence and structure</vt:lpstr>
      <vt:lpstr>Wizard</vt:lpstr>
      <vt:lpstr>Wizard</vt:lpstr>
      <vt:lpstr>Saving figures</vt:lpstr>
      <vt:lpstr>Saving figures </vt:lpstr>
      <vt:lpstr>PowerPoint Presentation</vt:lpstr>
      <vt:lpstr>Commands</vt:lpstr>
      <vt:lpstr>Figures: PyMol has a ton of settings to optimize viewing molecules. </vt:lpstr>
      <vt:lpstr>For more pymol commands:</vt:lpstr>
      <vt:lpstr>Visual Studio Code</vt:lpstr>
      <vt:lpstr>Getting started with VSCode</vt:lpstr>
      <vt:lpstr>VSCode interface tour</vt:lpstr>
      <vt:lpstr>SSHing into a computer cluster using VSCode</vt:lpstr>
      <vt:lpstr>SSHing into a computer cluster using VSCode</vt:lpstr>
      <vt:lpstr>Mini-lesson on using PyMol </vt:lpstr>
      <vt:lpstr>Extras</vt:lpstr>
      <vt:lpstr>Viewing proteins remotely through VSCode</vt:lpstr>
      <vt:lpstr>Protein Viewer Functionality</vt:lpstr>
      <vt:lpstr>Jupyter notebooks</vt:lpstr>
      <vt:lpstr>Auto docstring extension </vt:lpstr>
      <vt:lpstr>Gridmode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Ian Anderson</cp:lastModifiedBy>
  <cp:revision>1</cp:revision>
  <dcterms:modified xsi:type="dcterms:W3CDTF">2025-11-17T06:14:13Z</dcterms:modified>
</cp:coreProperties>
</file>